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71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中册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6c650320008bd230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slide" Target="slide7.xml"/><Relationship Id="rId2" Type="http://schemas.openxmlformats.org/officeDocument/2006/relationships/image" Target="../media/image9.jpeg"/><Relationship Id="rId1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f7ad04a8?pid=207e0658b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赏文析法</a:t>
            </a:r>
            <a:endParaRPr lang="en-US" altLang="zh-CN" sz="3200" dirty="0"/>
          </a:p>
        </p:txBody>
      </p:sp>
      <p:sp>
        <p:nvSpPr>
          <p:cNvPr id="3" name="QB_5_BD.13_1#448be2844?sp=1&amp;pid=cf7ad04a8&amp;color=0,0,0&amp;vtp=1&amp;bbb=1&amp;hb=1&amp;hltap=1"/>
          <p:cNvSpPr/>
          <p:nvPr/>
        </p:nvSpPr>
        <p:spPr>
          <a:xfrm>
            <a:off x="612648" y="95402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本诗中间两联用了哪些典故？这些典故渲染了什么样的情调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营造了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怎样的意境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14_1#448be2844?sp=1&amp;pid=cf7ad04a8&amp;color=0,0,0&amp;vtp=1&amp;bbb=1&amp;hb=1&amp;hla=1"/>
          <p:cNvSpPr/>
          <p:nvPr/>
        </p:nvSpPr>
        <p:spPr>
          <a:xfrm>
            <a:off x="612648" y="222148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颔联和颈联共用了四个典故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，呈现了不同的意境和情绪。（2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庄周梦蝶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，是人生的恍惚和迷惘；望帝春心，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包含苦苦追寻的执着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沧海鲛泪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，展现了一种阔大的寂寥；蓝田日暖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传达了温暖而朦胧的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欢乐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。（2分）诗人从典故中提取的意象是那样的神奇、空灵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他的心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灵向读者缓缓开启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，华年的美好、生命的感触等皆融于其中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却只可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意会不可言说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3_1#a4a4fa382?sp=1&amp;pid=cf7ad04a8&amp;color=0,0,0&amp;vtp=1&amp;bt=1&amp;bbb=1&amp;hb=1&amp;hltap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请赏析颔联中的“迷”“托”二字。（6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4_1#a4a4fa382?sp=1&amp;pid=cf7ad04a8&amp;color=0,0,0&amp;vtp=1&amp;bt=1&amp;bbb=1&amp;hb=1&amp;hla=1"/>
          <p:cNvSpPr/>
          <p:nvPr/>
        </p:nvSpPr>
        <p:spPr>
          <a:xfrm>
            <a:off x="612648" y="1014291"/>
            <a:ext cx="10963656" cy="5143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“迷”字有迷恋、迷失之意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这个字不仅描绘了诗人对美好梦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境的迷恋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，也反映了他在现实生活中的迷茫和期待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传达了诗人对理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想和现实的深刻反思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，以及在困境中的不懈追求。此外，“迷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字连接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“庄生梦蝶”的典故和“望帝春心托杜鹃”的情境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使得诗句在情感上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更加连贯和深沉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。②“托”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字不仅象征着望帝将自己的幽恨寄托于杜鹃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表现了望帝的悲愤和无奈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还暗指了佳人将自己的春心寄托于锦瑟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反映了佳人对美好时光流逝的感慨和怨恨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字将望帝和佳人的情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感巧妙地融合在一起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，形成了一种共鸣，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使得诗句具有了深远的意境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3_1#c05e87a86?sp=1&amp;pid=cf7ad04a8&amp;color=0,0,0&amp;vtp=1&amp;bt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本诗的尾联向来为人称道，试分析其妙处所在。（4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4_1#c05e87a86?sp=1&amp;pid=cf7ad04a8&amp;color=0,0,0&amp;vtp=1&amp;bt=1&amp;bbb=1&amp;hb=1&amp;hla=1"/>
          <p:cNvSpPr/>
          <p:nvPr/>
        </p:nvSpPr>
        <p:spPr>
          <a:xfrm>
            <a:off x="612648" y="109538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尾联收束全篇，明确提出“此情”二字，与首联的“华年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相呼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。②诗人用两句话表达出了几层曲折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而几层曲折又只是为了说明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那种怅惘的苦痛心情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3_1#163468c94?sp=1&amp;pid=cf7ad04a8&amp;color=0,0,0&amp;mp=1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请赏析本诗的朦胧美。（6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4_1#163468c94?sp=1&amp;pid=cf7ad04a8&amp;color=0,0,0&amp;mp=1&amp;vtp=1&amp;bt=1&amp;bbb=1&amp;hb=1&amp;hla=1"/>
          <p:cNvSpPr/>
          <p:nvPr/>
        </p:nvSpPr>
        <p:spPr>
          <a:xfrm>
            <a:off x="612648" y="109538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诗歌所呈现的是似有实无又分明可见的一个个意象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庄周梦蝶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杜鹃啼血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、沧海珠泪、良玉生烟）。（2分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这些意象构成的不是完整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的画面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，而是惆怅、伤感、寂寞的情思，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是弥漫着这些情思的心象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2分）诗的境界超越时空限制。喻体本身不同程度带有朦胧性质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体又没有出现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，自然形成朦胧意境，难以确解。（2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3bbd2707?pid=207e0658b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文白对译</a:t>
            </a:r>
            <a:endParaRPr lang="en-US" altLang="zh-CN" sz="3200" dirty="0"/>
          </a:p>
        </p:txBody>
      </p:sp>
      <p:pic>
        <p:nvPicPr>
          <p:cNvPr id="3" name="P_5_BD#a80fad682?pid=33bbd270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3632" y="1081024"/>
            <a:ext cx="4361688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8284408a6.fixed?pid=6c8effd75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古诗词诵读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燕歌行并序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李凭箜篌引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锦瑟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书愤</a:t>
            </a:r>
            <a:endParaRPr lang="en-US" altLang="zh-CN" sz="4000" dirty="0"/>
          </a:p>
        </p:txBody>
      </p:sp>
      <p:sp>
        <p:nvSpPr>
          <p:cNvPr id="3" name="C_2#8284408a6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_BD#8284408a6.fixed?pid=6c8effd75&amp;color=0,173,163&amp;vtp=1&amp;bbb=1"/>
          <p:cNvSpPr/>
          <p:nvPr/>
        </p:nvSpPr>
        <p:spPr>
          <a:xfrm>
            <a:off x="877824" y="3493008"/>
            <a:ext cx="10981944" cy="1041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课时3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锦瑟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afdd74d7a?lid=afdd74d7a&amp;cid=afdd74d7a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afdd74d7a?lid=afdd74d7a&amp;cid=afdd74d7a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afdd74d7a?lid=207e0658b&amp;cid=207e0658b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afdd74d7a?lid=207e0658b&amp;cid=207e0658b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fdd74d7a.fixed?pid=8284408a6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3#afdd74d7a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5df64abb?pid=afdd74d7a&amp;color=0,0,0&amp;vtp=1&amp;bt=1&amp;bbb=1"/>
          <p:cNvSpPr/>
          <p:nvPr/>
        </p:nvSpPr>
        <p:spPr>
          <a:xfrm>
            <a:off x="612648" y="466344"/>
            <a:ext cx="10963656" cy="60471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pic>
        <p:nvPicPr>
          <p:cNvPr id="3" name="P_5_BD#9d174b567?htil=1&amp;pid=b5df64abb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72601" y="1066310"/>
            <a:ext cx="2139043" cy="2620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5_BD#9d174b567?htil=1&amp;pid=b5df64abb&amp;color=0,0,0&amp;vtp=1&amp;bbb=1&amp;hb=1&amp;hs=1"/>
          <p:cNvSpPr/>
          <p:nvPr/>
        </p:nvSpPr>
        <p:spPr>
          <a:xfrm>
            <a:off x="612648" y="1079010"/>
            <a:ext cx="8641080" cy="2667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李商隐（约813—约858），字义山，号玉谿生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擅长诗歌写作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，其骈文文学价值也很高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是晚唐出色的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诗人之一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，和杜牧合称“小李杜”，与温庭筠合称“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温李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因其诗文与同时期的段成式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、温庭筠风格相近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均擅长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骈体文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，且三人都在家族里排行第十六，故并称为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</a:t>
            </a:r>
            <a:endParaRPr lang="en-US" altLang="zh-CN" sz="2800" dirty="0"/>
          </a:p>
        </p:txBody>
      </p:sp>
      <p:sp>
        <p:nvSpPr>
          <p:cNvPr id="5" name="P_5_BD#9d174b567?pid=b5df64abb&amp;color=0,0,0&amp;vtp=1&amp;bbb=1"/>
          <p:cNvSpPr/>
          <p:nvPr/>
        </p:nvSpPr>
        <p:spPr>
          <a:xfrm>
            <a:off x="612648" y="5419066"/>
            <a:ext cx="10963656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代表作品：《夜雨寄北》《无题》等。</a:t>
            </a:r>
            <a:endParaRPr lang="en-US" altLang="zh-CN" sz="2800" dirty="0"/>
          </a:p>
        </p:txBody>
      </p:sp>
      <p:sp>
        <p:nvSpPr>
          <p:cNvPr id="6" name="P_5_BD#9d174b567?htil=1&amp;pid=b5df64abb&amp;color=0,0,0&amp;vtp=1&amp;bbb=1&amp;hb=1&amp;hs=1"/>
          <p:cNvSpPr/>
          <p:nvPr/>
        </p:nvSpPr>
        <p:spPr>
          <a:xfrm>
            <a:off x="612648" y="3778152"/>
            <a:ext cx="10968012" cy="1600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十六体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”。其诗构思新奇，文辞清丽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其一些爱情诗和无题诗缠绵悱恻，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优美动人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，被广为传诵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但部分诗歌过于隐晦迷离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，难于索解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处于牛李党争的夹缝之中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，一生不得志。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579f9cf9?pid=afdd74d7a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5_BD#6dc3a6914?pid=5579f9cf9&amp;color=0,0,0&amp;vtp=1&amp;bbb=1&amp;hb=1"/>
          <p:cNvSpPr/>
          <p:nvPr/>
        </p:nvSpPr>
        <p:spPr>
          <a:xfrm>
            <a:off x="612648" y="11744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李商隐少年才俊，但无意之中被卷入了牛李两党倾轧的旋涡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郁不得志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，再未有过施展抱负的机会，因此不免终身抑郁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于是一切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忧时忧国之心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，自伤身世之慨，都寓托于幽微隐晦的诗篇里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约作于诗人晚年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，学界对《锦瑟》主题的理解历来不一。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07e0658b.fixed?pid=8284408a6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3#207e0658b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5532b7fc?pid=207e0658b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整体感知</a:t>
            </a:r>
            <a:endParaRPr lang="en-US" altLang="zh-CN" sz="3200" dirty="0"/>
          </a:p>
        </p:txBody>
      </p:sp>
      <p:sp>
        <p:nvSpPr>
          <p:cNvPr id="3" name="QB_5_BD.1_1#d9af9fa9e?sp=1&amp;pid=a5532b7fc&amp;color=0,0,0&amp;vtp=1&amp;bbb=1"/>
          <p:cNvSpPr/>
          <p:nvPr/>
        </p:nvSpPr>
        <p:spPr>
          <a:xfrm>
            <a:off x="612648" y="95402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5_BD.1_2#d9af9fa9e?pid=a5532b7fc&amp;color=0,0,0&amp;tib=255,255,255&amp;vip=1#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89504" y="1656461"/>
            <a:ext cx="6419088" cy="399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5_AN.2_1#d9af9fa9e.blank?pid=a5532b7fc&amp;color=0,0,0&amp;vpa=1&amp;vtp=1"/>
          <p:cNvSpPr/>
          <p:nvPr/>
        </p:nvSpPr>
        <p:spPr>
          <a:xfrm>
            <a:off x="5477256" y="2232533"/>
            <a:ext cx="1426464" cy="51206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“庄子”之典</a:t>
            </a:r>
            <a:endParaRPr lang="en-US" altLang="zh-CN" sz="2100" dirty="0"/>
          </a:p>
        </p:txBody>
      </p:sp>
      <p:sp>
        <p:nvSpPr>
          <p:cNvPr id="6" name="QB_5_AN.3_1#d9af9fa9e.blank?pid=a5532b7fc&amp;color=0,0,0&amp;vpa=2&amp;vtp=1"/>
          <p:cNvSpPr/>
          <p:nvPr/>
        </p:nvSpPr>
        <p:spPr>
          <a:xfrm>
            <a:off x="5477256" y="3640709"/>
            <a:ext cx="1426464" cy="530352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“沧海”明珠</a:t>
            </a:r>
            <a:endParaRPr lang="en-US" altLang="zh-CN" sz="2100" dirty="0"/>
          </a:p>
        </p:txBody>
      </p:sp>
      <p:sp>
        <p:nvSpPr>
          <p:cNvPr id="7" name="QB_5_AN.4_1#d9af9fa9e.blank?pid=a5532b7fc&amp;color=0,0,0&amp;vpa=3&amp;vtp=1"/>
          <p:cNvSpPr/>
          <p:nvPr/>
        </p:nvSpPr>
        <p:spPr>
          <a:xfrm>
            <a:off x="7479792" y="4399661"/>
            <a:ext cx="1426464" cy="4754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诉无奈苦悲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_1#3fe4278b4?sp=1&amp;pid=a5532b7fc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《锦瑟》的主题，有人认为是悼念其亡妻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有人认为是描写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瑟之华美及其音之清和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，有人认为是自伤身世遭际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现在学术界多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数人认可的说法是此诗作于诗人晚年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，是自伤身世之作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联系全诗的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感情基调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，似乎应有生离死别之恨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全诗借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倾诉隐衷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，表达心曲，其中往复低回的况味是极复杂的。</a:t>
            </a:r>
            <a:endParaRPr lang="en-US" altLang="zh-CN" sz="2800" dirty="0"/>
          </a:p>
        </p:txBody>
      </p:sp>
      <p:sp>
        <p:nvSpPr>
          <p:cNvPr id="3" name="QB_5_AN.6_1#3fe4278b4.blank?pid=a5532b7fc&amp;color=0,0,0&amp;vpa=4&amp;vtp=1&amp;bbb=1"/>
          <p:cNvSpPr/>
          <p:nvPr/>
        </p:nvSpPr>
        <p:spPr>
          <a:xfrm>
            <a:off x="6668167" y="30283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理想破灭</a:t>
            </a:r>
            <a:endParaRPr lang="en-US" altLang="zh-CN" sz="2800" dirty="0"/>
          </a:p>
        </p:txBody>
      </p:sp>
      <p:sp>
        <p:nvSpPr>
          <p:cNvPr id="4" name="QB_5_AN.7_1#3fe4278b4.blank?pid=a5532b7fc&amp;color=0,0,0&amp;vpa=5&amp;vtp=1&amp;bbb=1"/>
          <p:cNvSpPr/>
          <p:nvPr/>
        </p:nvSpPr>
        <p:spPr>
          <a:xfrm>
            <a:off x="978566" y="36760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锦瑟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2781</Words>
  <Application>WPS 演示</Application>
  <PresentationFormat>宽屏</PresentationFormat>
  <Paragraphs>117</Paragraphs>
  <Slides>14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2025-04-01T05:30:00Z</dcterms:created>
  <dcterms:modified xsi:type="dcterms:W3CDTF">2025-09-02T09:25:25Z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E5A59ADF62334DC19E36777735E92517_12</vt:lpwstr>
  </property>
  <property fmtid="{D5CDD505-2E9C-101B-9397-08002B2CF9AE}" pid="3" name="KSOProductBuildVer">
    <vt:lpwstr>2052-12.1.0.22529</vt:lpwstr>
  </property>
</Properties>
</file>